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95" r:id="rId3"/>
    <p:sldId id="257" r:id="rId4"/>
    <p:sldId id="298" r:id="rId5"/>
    <p:sldId id="302" r:id="rId6"/>
    <p:sldId id="303" r:id="rId7"/>
    <p:sldId id="299" r:id="rId8"/>
    <p:sldId id="304" r:id="rId9"/>
    <p:sldId id="307" r:id="rId10"/>
    <p:sldId id="309" r:id="rId11"/>
    <p:sldId id="305" r:id="rId12"/>
    <p:sldId id="306" r:id="rId13"/>
    <p:sldId id="308" r:id="rId14"/>
    <p:sldId id="300" r:id="rId15"/>
    <p:sldId id="301" r:id="rId16"/>
    <p:sldId id="258" r:id="rId17"/>
    <p:sldId id="294" r:id="rId18"/>
    <p:sldId id="277" r:id="rId19"/>
    <p:sldId id="296" r:id="rId20"/>
    <p:sldId id="264" r:id="rId21"/>
    <p:sldId id="265" r:id="rId22"/>
    <p:sldId id="266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55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C7B98-E2C1-4D90-90E5-2BE5B670D7DA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AEDF9-F38D-4CE8-9167-68250CBAF2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5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e4b2328c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e4b2328c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22e4b2328c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c27f2695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5c27f2695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c27f2695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5c27f2695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c27f2695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5c27f2695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5c27f2695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5c27f2695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c27f2695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5c27f2695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c27f26954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g5c27f26954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c27f2695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5c27f2695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a8046358_1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67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a8046358_1_337:notes"/>
          <p:cNvSpPr txBox="1">
            <a:spLocks noGrp="1"/>
          </p:cNvSpPr>
          <p:nvPr>
            <p:ph type="body" idx="1"/>
          </p:nvPr>
        </p:nvSpPr>
        <p:spPr>
          <a:xfrm>
            <a:off x="990600" y="3257550"/>
            <a:ext cx="79248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ca8046358_1_337:notes"/>
          <p:cNvSpPr txBox="1">
            <a:spLocks noGrp="1"/>
          </p:cNvSpPr>
          <p:nvPr>
            <p:ph type="sldNum" idx="12"/>
          </p:nvPr>
        </p:nvSpPr>
        <p:spPr>
          <a:xfrm>
            <a:off x="5611813" y="6513513"/>
            <a:ext cx="4292700" cy="3429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e4b232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2e4b232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2e4b2328c_0_0:notes"/>
          <p:cNvSpPr txBox="1">
            <a:spLocks noGrp="1"/>
          </p:cNvSpPr>
          <p:nvPr>
            <p:ph type="sldNum" idx="12"/>
          </p:nvPr>
        </p:nvSpPr>
        <p:spPr>
          <a:xfrm>
            <a:off x="3885101" y="8684684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4233b54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4233b54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24233b54b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233b54b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233b54b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24233b54b9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35e716c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35e716c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2735e716ce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c27f2695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5c27f2695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c27f2695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5c27f2695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5c27f2695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5c27f2695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1FB48-0C51-457E-AD69-DF20374B1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12CA70-167F-4177-AAC9-B34A47E95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77EA02-CC7D-44BE-A336-2E65623ED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863645-65A4-4D63-9477-BE495B0D5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DB2B2-579C-4328-8975-32D337AF4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2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098FB-3A6B-4F36-86D1-0393EB95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AAE2E-C524-453B-A8B7-9973EB56CC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1688FE-29EF-4870-B823-C7313147C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79451D-F699-4DED-92F6-48585D15B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CCECCD-5E2F-4DAC-AC3E-0DC8A40B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57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6D57624-6913-4D7E-B8C8-E3EC876F3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C92936-2211-459C-AAF5-407DAE765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A005A-D419-442A-817D-11699141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AC6CB3-2518-4EFE-9A1C-37F565013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4B28F9-354C-4C1C-B894-C419C184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5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 2 1">
  <p:cSld name="1_제목 및 내용 2 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645099" y="397421"/>
            <a:ext cx="112476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400"/>
              <a:buFont typeface="Verdana"/>
              <a:buNone/>
              <a:defRPr sz="2400" b="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○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■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●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○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■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●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○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2600"/>
              <a:buFont typeface="Verdana"/>
              <a:buChar char="■"/>
              <a:defRPr sz="2600">
                <a:solidFill>
                  <a:srgbClr val="445469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74308" y="517200"/>
            <a:ext cx="93600" cy="671400"/>
          </a:xfrm>
          <a:prstGeom prst="rect">
            <a:avLst/>
          </a:prstGeom>
          <a:solidFill>
            <a:srgbClr val="4454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422549" y="729600"/>
            <a:ext cx="114700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600" b="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6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8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4DE44-915A-4573-9903-E6D8656B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0D1739-4382-41BD-B122-79D1EF57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AB5E31-01E6-4549-92AD-9E9EE4BAE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F00A8-2276-40AF-BB3A-7498A334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EA16F3-6B07-4A3C-8A15-594B21832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65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C1C87-6088-480D-99D1-794A725B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51C941-0B9A-444F-A129-579623689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F8DFD-7D8C-4C1F-A553-EE08F7C71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22A98-FD0E-44BA-84E0-EBF099E6C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0CEDD-2EBB-4521-A1CB-DFFC9D3A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1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BDC31-42BE-4097-A631-EC686489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45C77-DACE-4E99-909E-59B87DB6F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D2E911-AE8E-4CE1-AA9B-0527B3EA2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17FA72-7F1A-4C99-B336-89EA341F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90E536-3162-4BA6-867F-4CDD54CC4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362619-5A8C-4BF6-825A-0D2CE0392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59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8E250-9622-41CD-83DD-40C33999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EA80F2-68E2-4F9A-B459-0C6688068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1DA142-E965-4394-AA71-D8A587EEE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17A791-34B4-40E3-A74C-F1EA6A0E5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5F7E39-B316-4C53-9CFF-EF7B1AAFFD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E7005F-E2DF-426B-8ACC-27B2A5727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748BBB-8446-44AF-A5DF-EC53CC8C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465D17-0275-4095-A7DE-F4BC226A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99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D0536-AA0A-4277-84F0-054E46B58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D1E2EB-44DE-4764-90CC-C16869C4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728F85-6DD7-4C0A-AE6D-76002325A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8C4FC5-14E2-44A8-B456-314844B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503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400000-11E8-48D5-808B-EAA9FE8E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0011B54-07FC-40A8-8E6E-DC0F51AC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5078A9-6072-47A1-95FF-FF9F24E6C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06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BE38F-28D8-4DC5-8A5C-3E2C3DFF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51B5F-DE77-44F0-853E-F7C44E2EF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F66720-279D-462B-A117-8EBED09F4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9D61D8-1DDC-4661-A2B6-98B2B05EE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DAE1BF-368D-4BD6-9400-E80B28427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95EC4E-02ED-4F28-AC56-B3DE4E72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03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A825B-9944-4FBE-B8C9-F62BB87D8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44768E-4A57-428D-94CC-3349767A9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C4E0-DCFC-4FC6-A688-EE294E11D9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DACFD0-0FEA-43E2-98C0-B01C75BFE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9CCEB-F360-4FC2-B359-E97E2602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812D0-506E-491F-9718-CBB35EFB2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95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620408-B03E-47B8-BC07-A7A4122E0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68E169-5EC3-42D3-B6B6-BBE5E50F7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73BF6-929F-435C-86C0-6FF7FD045C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85AF20-FFA2-4161-88CB-9457C18F6ECF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58FAC-D26A-4BA9-B7DE-C775F824E5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1AA002-0C84-4D4C-9699-DE94FC85F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B6103-4862-4D12-B929-BE35831192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hani.co.kr/arti/PRINT/863156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profile/dvizshin#!/vizhome/3_15604807431700/sheet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capitalist.com/" TargetMode="External"/><Relationship Id="rId2" Type="http://schemas.openxmlformats.org/officeDocument/2006/relationships/hyperlink" Target="https://www.weforum.org/agenda/2019/04/how-much-data-is-generated-each-day-cf4bddf29f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omo.com/learn/data-never-sleeps-7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iae.co.kr/article/2017021414085800613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B0E6C-C799-40B8-95C7-35E8B8B0F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1C14C67-A93E-4667-B444-60DC3471AE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748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 descr="How Much Data is Generated Each Day?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6" y="291830"/>
            <a:ext cx="11313267" cy="635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44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4</a:t>
            </a:r>
            <a:r>
              <a:rPr lang="ko-KR" altLang="en-US" b="1" dirty="0" smtClean="0"/>
              <a:t>차 산업혁명</a:t>
            </a:r>
            <a:r>
              <a:rPr lang="en-US" altLang="ko-KR" b="1" dirty="0" smtClean="0"/>
              <a:t>(The Fourth Industrial Revolution)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‘</a:t>
            </a:r>
            <a:r>
              <a:rPr lang="en-US" altLang="ko-KR" dirty="0"/>
              <a:t>4</a:t>
            </a:r>
            <a:r>
              <a:rPr lang="ko-KR" altLang="en-US" dirty="0"/>
              <a:t>차 </a:t>
            </a:r>
            <a:r>
              <a:rPr lang="ko-KR" altLang="en-US" dirty="0" err="1"/>
              <a:t>산업혁명’은</a:t>
            </a:r>
            <a:r>
              <a:rPr lang="ko-KR" altLang="en-US" dirty="0"/>
              <a:t> </a:t>
            </a:r>
            <a:r>
              <a:rPr lang="en-US" altLang="ko-KR" dirty="0"/>
              <a:t>2016</a:t>
            </a:r>
            <a:r>
              <a:rPr lang="ko-KR" altLang="en-US" dirty="0"/>
              <a:t>년 세계경제포럼</a:t>
            </a:r>
            <a:r>
              <a:rPr lang="en-US" altLang="ko-KR" dirty="0"/>
              <a:t>(WEF : World Economic Forum)</a:t>
            </a:r>
            <a:r>
              <a:rPr lang="ko-KR" altLang="en-US" dirty="0"/>
              <a:t>에서 처음 언급된 후 정보통신기술</a:t>
            </a:r>
            <a:r>
              <a:rPr lang="en-US" altLang="ko-KR" dirty="0"/>
              <a:t>(ICT) </a:t>
            </a:r>
            <a:r>
              <a:rPr lang="ko-KR" altLang="en-US" dirty="0"/>
              <a:t>기반의 새로운 산업 시대를 대표하는 말이 되었습니다</a:t>
            </a:r>
            <a:r>
              <a:rPr lang="en-US" altLang="ko-KR" dirty="0"/>
              <a:t>. </a:t>
            </a:r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인터넷으로 대표되는 제</a:t>
            </a:r>
            <a:r>
              <a:rPr lang="en-US" altLang="ko-KR" dirty="0"/>
              <a:t>3</a:t>
            </a:r>
            <a:r>
              <a:rPr lang="ko-KR" altLang="en-US" dirty="0"/>
              <a:t>차 산업혁명</a:t>
            </a:r>
            <a:r>
              <a:rPr lang="en-US" altLang="ko-KR" dirty="0"/>
              <a:t>(</a:t>
            </a:r>
            <a:r>
              <a:rPr lang="ko-KR" altLang="en-US" dirty="0"/>
              <a:t>정보혁명</a:t>
            </a:r>
            <a:r>
              <a:rPr lang="en-US" altLang="ko-KR" dirty="0"/>
              <a:t>)</a:t>
            </a:r>
            <a:r>
              <a:rPr lang="ko-KR" altLang="en-US" dirty="0"/>
              <a:t>에서 한 단계 더 진화한 혁명을 뜻하는데요</a:t>
            </a:r>
            <a:r>
              <a:rPr lang="en-US" altLang="ko-KR" dirty="0"/>
              <a:t>. </a:t>
            </a:r>
            <a:r>
              <a:rPr lang="ko-KR" altLang="en-US" dirty="0"/>
              <a:t>인공지능</a:t>
            </a:r>
            <a:r>
              <a:rPr lang="en-US" altLang="ko-KR" dirty="0"/>
              <a:t>(AI), </a:t>
            </a:r>
            <a:r>
              <a:rPr lang="ko-KR" altLang="en-US" dirty="0" err="1"/>
              <a:t>사물인터넷</a:t>
            </a:r>
            <a:r>
              <a:rPr lang="en-US" altLang="ko-KR" dirty="0"/>
              <a:t>(</a:t>
            </a:r>
            <a:r>
              <a:rPr lang="en-US" altLang="ko-KR" dirty="0" err="1"/>
              <a:t>IoT</a:t>
            </a:r>
            <a:r>
              <a:rPr lang="en-US" altLang="ko-KR" dirty="0"/>
              <a:t>), </a:t>
            </a:r>
            <a:r>
              <a:rPr lang="ko-KR" altLang="en-US" dirty="0" err="1"/>
              <a:t>클라우드</a:t>
            </a:r>
            <a:r>
              <a:rPr lang="ko-KR" altLang="en-US" dirty="0"/>
              <a:t> 컴퓨팅</a:t>
            </a:r>
            <a:r>
              <a:rPr lang="en-US" altLang="ko-KR" dirty="0"/>
              <a:t>, </a:t>
            </a:r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모바일 등 지능정보기술이 기존 산업과 서비스에 </a:t>
            </a:r>
            <a:r>
              <a:rPr lang="ko-KR" altLang="en-US" dirty="0" err="1"/>
              <a:t>융합되거나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프린팅</a:t>
            </a:r>
            <a:r>
              <a:rPr lang="en-US" altLang="ko-KR" dirty="0"/>
              <a:t>, </a:t>
            </a:r>
            <a:r>
              <a:rPr lang="ko-KR" altLang="en-US" dirty="0"/>
              <a:t>로봇공학</a:t>
            </a:r>
            <a:r>
              <a:rPr lang="en-US" altLang="ko-KR" dirty="0"/>
              <a:t>, </a:t>
            </a:r>
            <a:r>
              <a:rPr lang="ko-KR" altLang="en-US" dirty="0"/>
              <a:t>생명공학</a:t>
            </a:r>
            <a:r>
              <a:rPr lang="en-US" altLang="ko-KR" dirty="0"/>
              <a:t>, </a:t>
            </a:r>
            <a:r>
              <a:rPr lang="ko-KR" altLang="en-US" dirty="0"/>
              <a:t>나노기술 등 여러 분야의 신기술과 결합돼 다양한 제품</a:t>
            </a:r>
            <a:r>
              <a:rPr lang="en-US" altLang="ko-KR" dirty="0"/>
              <a:t>·</a:t>
            </a:r>
            <a:r>
              <a:rPr lang="ko-KR" altLang="en-US" dirty="0"/>
              <a:t>서비스를 네트워크로 연결하고 사물을 지능화하는 기술을 일컫습니다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54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</a:t>
            </a:r>
            <a:r>
              <a:rPr lang="ko-KR" altLang="en-US" b="1" dirty="0"/>
              <a:t>차 산업혁명</a:t>
            </a:r>
            <a:r>
              <a:rPr lang="en-US" altLang="ko-KR" b="1" dirty="0"/>
              <a:t>(The Fourth Industrial Revolution)</a:t>
            </a:r>
            <a:endParaRPr lang="ko-KR" altLang="en-US" dirty="0"/>
          </a:p>
        </p:txBody>
      </p:sp>
      <p:pic>
        <p:nvPicPr>
          <p:cNvPr id="1026" name="Picture 2" descr="https://post-phinf.pstatic.net/MjAxNzA2MDhfNTcg/MDAxNDk2ODg4OTg2NDcz.WQI0VpB2am9RSng4e_mTSWyUGs5aETlT9BdUzgEF4u8g.fD9BzkIshQ8w9HbEw9QIop-iu0dlW9XdyP6IFKMM3j0g.JPEG/4%EC%B0%A8_%EC%82%B0%EC%97%85%ED%98%81%EB%AA%85.jpg?type=w12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618" y="1825625"/>
            <a:ext cx="912476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8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365656" y="6113994"/>
            <a:ext cx="4927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2"/>
              </a:rPr>
              <a:t>http://www.hani.co.kr/arti/PRINT/863156.html</a:t>
            </a:r>
            <a:endParaRPr lang="ko-KR" altLang="en-US" dirty="0"/>
          </a:p>
        </p:txBody>
      </p:sp>
      <p:pic>
        <p:nvPicPr>
          <p:cNvPr id="11" name="Picture 8" descr="Image result for 나의 아내와 시어머니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" b="11359"/>
          <a:stretch/>
        </p:blipFill>
        <p:spPr bwMode="auto">
          <a:xfrm>
            <a:off x="617667" y="846721"/>
            <a:ext cx="11109581" cy="526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3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시대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정부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데이터에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조원 투자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89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근거중심정책</a:t>
            </a:r>
            <a:r>
              <a:rPr lang="en-US" altLang="ko-KR" dirty="0"/>
              <a:t>(evidence based policymaking), </a:t>
            </a:r>
            <a:r>
              <a:rPr lang="ko-KR" altLang="en-US" dirty="0"/>
              <a:t>근거중심경영</a:t>
            </a:r>
          </a:p>
          <a:p>
            <a:r>
              <a:rPr lang="ko-KR" altLang="en-US" dirty="0"/>
              <a:t>헝가리 출신의 의사 </a:t>
            </a:r>
            <a:r>
              <a:rPr lang="ko-KR" altLang="en-US" dirty="0" err="1"/>
              <a:t>이그나즈</a:t>
            </a:r>
            <a:r>
              <a:rPr lang="ko-KR" altLang="en-US" dirty="0"/>
              <a:t> </a:t>
            </a:r>
            <a:r>
              <a:rPr lang="ko-KR" altLang="en-US" dirty="0" err="1"/>
              <a:t>제멜바이스</a:t>
            </a:r>
            <a:endParaRPr lang="ko-KR" altLang="en-US" dirty="0"/>
          </a:p>
          <a:p>
            <a:r>
              <a:rPr lang="ko-KR" altLang="en-US" dirty="0"/>
              <a:t>오스트리아 빈 종합병원의 산부인과에서 일했던 그는 산파가 아이를 받는 병동보다 오히려 의사가 일하는 병동에서 산모의 사망률이 높다는 사실을 발견하고</a:t>
            </a:r>
            <a:r>
              <a:rPr lang="en-US" altLang="ko-KR" dirty="0"/>
              <a:t>, </a:t>
            </a:r>
            <a:r>
              <a:rPr lang="ko-KR" altLang="en-US" dirty="0"/>
              <a:t>사체 해부를 하는 의사들이 손을 씻고 아이를 받는 것만으로도 사망률을 낮출 수 있다는 사실을 증명해냈습니다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68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5E2AA-87EF-4757-AFED-6E88BF5C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데이터의 중요성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69287-FDF3-4F35-8382-F1C7DABCF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00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2007824" y="397421"/>
            <a:ext cx="84357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전통적인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방식은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복잡하고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유연하지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않으며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그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처리속도도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빠르지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못함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이제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실제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사용자가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데이터를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보고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이해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할 수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있어야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함</a:t>
            </a:r>
            <a:endParaRPr sz="22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28"/>
          <p:cNvGrpSpPr/>
          <p:nvPr/>
        </p:nvGrpSpPr>
        <p:grpSpPr>
          <a:xfrm>
            <a:off x="1524000" y="1643300"/>
            <a:ext cx="9144000" cy="5214600"/>
            <a:chOff x="0" y="1643300"/>
            <a:chExt cx="9144000" cy="5214600"/>
          </a:xfrm>
        </p:grpSpPr>
        <p:pic>
          <p:nvPicPr>
            <p:cNvPr id="187" name="Google Shape;187;p28" descr="Slides5.jpg"/>
            <p:cNvPicPr preferRelativeResize="0"/>
            <p:nvPr/>
          </p:nvPicPr>
          <p:blipFill rotWithShape="1">
            <a:blip r:embed="rId3">
              <a:alphaModFix/>
            </a:blip>
            <a:srcRect t="23960"/>
            <a:stretch/>
          </p:blipFill>
          <p:spPr>
            <a:xfrm>
              <a:off x="0" y="1643300"/>
              <a:ext cx="9144000" cy="521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8" descr="Untitled-1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93800" y="2866572"/>
              <a:ext cx="1364700" cy="1364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9" name="Google Shape;189;p28"/>
            <p:cNvGrpSpPr/>
            <p:nvPr/>
          </p:nvGrpSpPr>
          <p:grpSpPr>
            <a:xfrm>
              <a:off x="551007" y="1926772"/>
              <a:ext cx="7935943" cy="381000"/>
              <a:chOff x="551007" y="1905000"/>
              <a:chExt cx="7935943" cy="381000"/>
            </a:xfrm>
          </p:grpSpPr>
          <p:grpSp>
            <p:nvGrpSpPr>
              <p:cNvPr id="190" name="Google Shape;190;p28"/>
              <p:cNvGrpSpPr/>
              <p:nvPr/>
            </p:nvGrpSpPr>
            <p:grpSpPr>
              <a:xfrm>
                <a:off x="551007" y="1905000"/>
                <a:ext cx="7935943" cy="381000"/>
                <a:chOff x="551007" y="1905000"/>
                <a:chExt cx="7935943" cy="381000"/>
              </a:xfrm>
            </p:grpSpPr>
            <p:sp>
              <p:nvSpPr>
                <p:cNvPr id="191" name="Google Shape;191;p28"/>
                <p:cNvSpPr/>
                <p:nvPr/>
              </p:nvSpPr>
              <p:spPr>
                <a:xfrm>
                  <a:off x="551007" y="1905000"/>
                  <a:ext cx="2610000" cy="3810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1B417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2" name="Google Shape;192;p28"/>
                <p:cNvSpPr/>
                <p:nvPr/>
              </p:nvSpPr>
              <p:spPr>
                <a:xfrm>
                  <a:off x="3168650" y="1905000"/>
                  <a:ext cx="2664000" cy="3810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1B417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3" name="Google Shape;193;p28"/>
                <p:cNvSpPr/>
                <p:nvPr/>
              </p:nvSpPr>
              <p:spPr>
                <a:xfrm>
                  <a:off x="5822950" y="1905000"/>
                  <a:ext cx="2664000" cy="38100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rgbClr val="1B417C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algn="ctr"/>
                  <a:endParaRPr sz="14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4" name="Google Shape;194;p28"/>
              <p:cNvSpPr/>
              <p:nvPr/>
            </p:nvSpPr>
            <p:spPr>
              <a:xfrm>
                <a:off x="581891" y="1946564"/>
                <a:ext cx="2577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대부분의 고객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8"/>
              <p:cNvSpPr/>
              <p:nvPr/>
            </p:nvSpPr>
            <p:spPr>
              <a:xfrm>
                <a:off x="3217719" y="1946564"/>
                <a:ext cx="2577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다수의 고객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8"/>
              <p:cNvSpPr/>
              <p:nvPr/>
            </p:nvSpPr>
            <p:spPr>
              <a:xfrm>
                <a:off x="5867400" y="1946564"/>
                <a:ext cx="25770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소수의 고객</a:t>
                </a:r>
                <a:endParaRPr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" name="Google Shape;197;p28"/>
            <p:cNvSpPr/>
            <p:nvPr/>
          </p:nvSpPr>
          <p:spPr>
            <a:xfrm>
              <a:off x="560910" y="4712832"/>
              <a:ext cx="2607600" cy="139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A9A9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169722" y="4712832"/>
              <a:ext cx="2655300" cy="139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A9A9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829296" y="4712832"/>
              <a:ext cx="2657700" cy="13941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rgbClr val="A9A9A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560614" y="4786974"/>
              <a:ext cx="2598300" cy="10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분석은 매우 어렵기 때문에</a:t>
              </a:r>
              <a:b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실제 비즈니스에 적용하지 않음</a:t>
              </a: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39700">
                <a:buClr>
                  <a:schemeClr val="accent3"/>
                </a:buClr>
                <a:buSzPts val="500"/>
              </a:pPr>
              <a:endParaRPr sz="5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데이터/분석에 대한 필요성 부재</a:t>
              </a: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95250">
                <a:buClr>
                  <a:schemeClr val="accent3"/>
                </a:buClr>
                <a:buSzPts val="1200"/>
              </a:pP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95250">
                <a:buClr>
                  <a:schemeClr val="accent3"/>
                </a:buClr>
                <a:buSzPts val="1200"/>
              </a:pP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3178628" y="4712832"/>
              <a:ext cx="2577000" cy="13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>
                <a:lnSpc>
                  <a:spcPct val="133333"/>
                </a:lnSpc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엑셀을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이용한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시간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소비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→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빈약한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분석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결과</a:t>
              </a:r>
              <a:endParaRPr sz="1200" b="1" dirty="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>
                <a:lnSpc>
                  <a:spcPct val="133333"/>
                </a:lnSpc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본업이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아닌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엑셀을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다루고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데이터를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분석하는데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대부분의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시간을</a:t>
              </a:r>
              <a:r>
                <a:rPr lang="en-US" sz="1200" b="1" dirty="0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200" b="1" dirty="0" err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소비</a:t>
              </a:r>
              <a:endParaRPr sz="1200" b="1" dirty="0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846618" y="4712832"/>
              <a:ext cx="2577000" cy="135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indent="-171450"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대규모의 엔지니어와 수준 높은 전문가들에게 분석을 의존함</a:t>
              </a: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39700">
                <a:buClr>
                  <a:schemeClr val="accent3"/>
                </a:buClr>
                <a:buSzPts val="500"/>
              </a:pPr>
              <a:endParaRPr sz="5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IT 중심의 데이터 분석 → 다양한 비즈니스 질문에 대한 한계</a:t>
              </a: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39700">
                <a:buClr>
                  <a:schemeClr val="accent3"/>
                </a:buClr>
                <a:buSzPts val="500"/>
              </a:pPr>
              <a:endParaRPr sz="5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indent="-171450">
                <a:buClr>
                  <a:schemeClr val="accent3"/>
                </a:buClr>
                <a:buSzPts val="1200"/>
                <a:buFont typeface="Arial"/>
                <a:buChar char="•"/>
              </a:pPr>
              <a:r>
                <a:rPr lang="en-US" sz="1200" b="1">
                  <a:solidFill>
                    <a:srgbClr val="383838"/>
                  </a:solidFill>
                  <a:latin typeface="Arial"/>
                  <a:ea typeface="Arial"/>
                  <a:cs typeface="Arial"/>
                  <a:sym typeface="Arial"/>
                </a:rPr>
                <a:t>느린 처리 시간</a:t>
              </a:r>
              <a:endParaRPr sz="1200" b="1">
                <a:solidFill>
                  <a:srgbClr val="38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>
            <a:spLocks noGrp="1"/>
          </p:cNvSpPr>
          <p:nvPr>
            <p:ph type="subTitle" idx="1"/>
          </p:nvPr>
        </p:nvSpPr>
        <p:spPr>
          <a:xfrm>
            <a:off x="1643759" y="744776"/>
            <a:ext cx="9138600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 dirty="0" err="1">
                <a:solidFill>
                  <a:schemeClr val="dk1"/>
                </a:solidFill>
              </a:rPr>
              <a:t>하나의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데이터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원본만을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바라보아야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일관된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전체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뷰가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확보되어</a:t>
            </a:r>
            <a:r>
              <a:rPr lang="en-US" dirty="0">
                <a:solidFill>
                  <a:schemeClr val="dk1"/>
                </a:solidFill>
              </a:rPr>
              <a:t> </a:t>
            </a:r>
            <a:br>
              <a:rPr lang="en-US" dirty="0">
                <a:solidFill>
                  <a:schemeClr val="dk1"/>
                </a:solidFill>
              </a:rPr>
            </a:br>
            <a:r>
              <a:rPr lang="en-US" dirty="0" err="1">
                <a:solidFill>
                  <a:schemeClr val="dk1"/>
                </a:solidFill>
              </a:rPr>
              <a:t>반복적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소모적인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데이터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가공에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드는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에너지가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절약되며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같은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방향으로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바라볼</a:t>
            </a:r>
            <a:r>
              <a:rPr lang="en-US" dirty="0">
                <a:solidFill>
                  <a:schemeClr val="dk1"/>
                </a:solidFill>
              </a:rPr>
              <a:t> 수 </a:t>
            </a:r>
            <a:r>
              <a:rPr lang="en-US" dirty="0" err="1">
                <a:solidFill>
                  <a:schemeClr val="dk1"/>
                </a:solidFill>
              </a:rPr>
              <a:t>있음</a:t>
            </a:r>
            <a:endParaRPr dirty="0">
              <a:solidFill>
                <a:schemeClr val="dk1"/>
              </a:solidFill>
            </a:endParaRPr>
          </a:p>
          <a:p>
            <a:pPr marL="342900" indent="-139700"/>
            <a:endParaRPr dirty="0"/>
          </a:p>
        </p:txBody>
      </p:sp>
      <p:sp>
        <p:nvSpPr>
          <p:cNvPr id="472" name="Google Shape;472;p62"/>
          <p:cNvSpPr txBox="1">
            <a:spLocks noGrp="1"/>
          </p:cNvSpPr>
          <p:nvPr>
            <p:ph type="title"/>
          </p:nvPr>
        </p:nvSpPr>
        <p:spPr>
          <a:xfrm>
            <a:off x="1667143" y="397421"/>
            <a:ext cx="91386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/>
              <a:t>3. 엑셀지옥으로부터의 탈출 </a:t>
            </a:r>
            <a:r>
              <a:rPr lang="en-US" sz="1400"/>
              <a:t>-</a:t>
            </a:r>
            <a:r>
              <a:rPr lang="en-US" sz="1800"/>
              <a:t> 끝없는 일회성 작업에 자괴감?</a:t>
            </a:r>
            <a:endParaRPr sz="1800"/>
          </a:p>
        </p:txBody>
      </p:sp>
      <p:pic>
        <p:nvPicPr>
          <p:cNvPr id="473" name="Google Shape;473;p62"/>
          <p:cNvPicPr preferRelativeResize="0"/>
          <p:nvPr/>
        </p:nvPicPr>
        <p:blipFill rotWithShape="1">
          <a:blip r:embed="rId3">
            <a:alphaModFix/>
          </a:blip>
          <a:srcRect r="1019"/>
          <a:stretch/>
        </p:blipFill>
        <p:spPr>
          <a:xfrm>
            <a:off x="1668426" y="1565676"/>
            <a:ext cx="8905175" cy="5169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2"/>
          <p:cNvSpPr/>
          <p:nvPr/>
        </p:nvSpPr>
        <p:spPr>
          <a:xfrm>
            <a:off x="8528896" y="1650025"/>
            <a:ext cx="8352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5" name="Google Shape;475;p62"/>
          <p:cNvSpPr/>
          <p:nvPr/>
        </p:nvSpPr>
        <p:spPr>
          <a:xfrm rot="5400000">
            <a:off x="873169" y="6302107"/>
            <a:ext cx="870000" cy="137100"/>
          </a:xfrm>
          <a:prstGeom prst="triangle">
            <a:avLst>
              <a:gd name="adj" fmla="val 53001"/>
            </a:avLst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6" name="Google Shape;476;p62"/>
          <p:cNvSpPr txBox="1"/>
          <p:nvPr/>
        </p:nvSpPr>
        <p:spPr>
          <a:xfrm>
            <a:off x="1334748" y="6281203"/>
            <a:ext cx="1787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: 이전단계와 </a:t>
            </a:r>
            <a:r>
              <a:rPr lang="en-US" b="1"/>
              <a:t>단절</a:t>
            </a:r>
            <a:endParaRPr b="1"/>
          </a:p>
        </p:txBody>
      </p:sp>
      <p:sp>
        <p:nvSpPr>
          <p:cNvPr id="477" name="Google Shape;477;p62"/>
          <p:cNvSpPr/>
          <p:nvPr/>
        </p:nvSpPr>
        <p:spPr>
          <a:xfrm rot="10800000">
            <a:off x="3333817" y="2190780"/>
            <a:ext cx="835200" cy="122400"/>
          </a:xfrm>
          <a:prstGeom prst="triangle">
            <a:avLst>
              <a:gd name="adj" fmla="val 53001"/>
            </a:avLst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8" name="Google Shape;4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21" y="1655925"/>
            <a:ext cx="534850" cy="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621" y="1655925"/>
            <a:ext cx="534850" cy="53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2"/>
          <p:cNvPicPr preferRelativeResize="0"/>
          <p:nvPr/>
        </p:nvPicPr>
        <p:blipFill rotWithShape="1">
          <a:blip r:embed="rId5">
            <a:alphaModFix/>
          </a:blip>
          <a:srcRect b="13674"/>
          <a:stretch/>
        </p:blipFill>
        <p:spPr>
          <a:xfrm>
            <a:off x="8669871" y="1643850"/>
            <a:ext cx="534850" cy="55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2"/>
          <p:cNvSpPr/>
          <p:nvPr/>
        </p:nvSpPr>
        <p:spPr>
          <a:xfrm>
            <a:off x="7182571" y="1650025"/>
            <a:ext cx="835200" cy="31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82" name="Google Shape;4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0612" y="1661807"/>
            <a:ext cx="534850" cy="52306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2"/>
          <p:cNvSpPr/>
          <p:nvPr/>
        </p:nvSpPr>
        <p:spPr>
          <a:xfrm>
            <a:off x="3238196" y="1650025"/>
            <a:ext cx="835200" cy="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84" name="Google Shape;484;p62"/>
          <p:cNvPicPr preferRelativeResize="0"/>
          <p:nvPr/>
        </p:nvPicPr>
        <p:blipFill rotWithShape="1">
          <a:blip r:embed="rId7">
            <a:alphaModFix/>
          </a:blip>
          <a:srcRect b="17566"/>
          <a:stretch/>
        </p:blipFill>
        <p:spPr>
          <a:xfrm>
            <a:off x="3481924" y="1692488"/>
            <a:ext cx="47094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62"/>
          <p:cNvSpPr/>
          <p:nvPr/>
        </p:nvSpPr>
        <p:spPr>
          <a:xfrm rot="5400000">
            <a:off x="6605254" y="2698998"/>
            <a:ext cx="713700" cy="180000"/>
          </a:xfrm>
          <a:prstGeom prst="triangle">
            <a:avLst>
              <a:gd name="adj" fmla="val 53001"/>
            </a:avLst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6" name="Google Shape;486;p62"/>
          <p:cNvSpPr/>
          <p:nvPr/>
        </p:nvSpPr>
        <p:spPr>
          <a:xfrm rot="5400000">
            <a:off x="7945569" y="2698998"/>
            <a:ext cx="713700" cy="180000"/>
          </a:xfrm>
          <a:prstGeom prst="triangle">
            <a:avLst>
              <a:gd name="adj" fmla="val 53001"/>
            </a:avLst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7" name="Google Shape;487;p62"/>
          <p:cNvSpPr/>
          <p:nvPr/>
        </p:nvSpPr>
        <p:spPr>
          <a:xfrm rot="10800000">
            <a:off x="3333817" y="2176898"/>
            <a:ext cx="835200" cy="122400"/>
          </a:xfrm>
          <a:prstGeom prst="triangle">
            <a:avLst>
              <a:gd name="adj" fmla="val 53001"/>
            </a:avLst>
          </a:prstGeom>
          <a:solidFill>
            <a:srgbClr val="FF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2147751" y="3297981"/>
            <a:ext cx="1316261" cy="13162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2007824" y="397421"/>
            <a:ext cx="84357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태블로를 이용한 데이터 시각화 작업 진행방식</a:t>
            </a:r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1"/>
          </p:nvPr>
        </p:nvSpPr>
        <p:spPr>
          <a:xfrm>
            <a:off x="1985820" y="786215"/>
            <a:ext cx="8435700" cy="5781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-US">
                <a:solidFill>
                  <a:srgbClr val="073763"/>
                </a:solidFill>
              </a:rPr>
              <a:t>셀프 BI의 최신 기술을 활용, 현업 주도적 데이터 분석-활용 환경을 구축합니다.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4">
            <a:alphaModFix/>
          </a:blip>
          <a:srcRect t="19484"/>
          <a:stretch/>
        </p:blipFill>
        <p:spPr>
          <a:xfrm>
            <a:off x="2118301" y="1477776"/>
            <a:ext cx="3531761" cy="168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6786392" y="1970175"/>
            <a:ext cx="3246600" cy="44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17500">
              <a:lnSpc>
                <a:spcPct val="120000"/>
              </a:lnSpc>
              <a:buClr>
                <a:srgbClr val="666666"/>
              </a:buClr>
              <a:buSzPts val="1400"/>
              <a:buAutoNum type="arabicPeriod"/>
            </a:pPr>
            <a:r>
              <a:rPr lang="en-US" dirty="0" err="1">
                <a:solidFill>
                  <a:srgbClr val="666666"/>
                </a:solidFill>
              </a:rPr>
              <a:t>현재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많이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사용하는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레포트</a:t>
            </a:r>
            <a:r>
              <a:rPr lang="en-US" dirty="0">
                <a:solidFill>
                  <a:srgbClr val="666666"/>
                </a:solidFill>
              </a:rPr>
              <a:t> 및 </a:t>
            </a:r>
            <a:r>
              <a:rPr lang="en-US" dirty="0" err="1">
                <a:solidFill>
                  <a:srgbClr val="666666"/>
                </a:solidFill>
              </a:rPr>
              <a:t>시각화물을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점검하고</a:t>
            </a:r>
            <a:r>
              <a:rPr lang="en-US" dirty="0">
                <a:solidFill>
                  <a:srgbClr val="666666"/>
                </a:solidFill>
              </a:rPr>
              <a:t> 그 </a:t>
            </a:r>
            <a:r>
              <a:rPr lang="en-US" dirty="0" err="1">
                <a:solidFill>
                  <a:srgbClr val="666666"/>
                </a:solidFill>
              </a:rPr>
              <a:t>용도에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대한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참조</a:t>
            </a:r>
            <a:r>
              <a:rPr lang="en-US" dirty="0">
                <a:solidFill>
                  <a:srgbClr val="666666"/>
                </a:solidFill>
              </a:rPr>
              <a:t> 및 </a:t>
            </a:r>
            <a:r>
              <a:rPr lang="en-US" dirty="0" err="1">
                <a:solidFill>
                  <a:srgbClr val="666666"/>
                </a:solidFill>
              </a:rPr>
              <a:t>이해</a:t>
            </a:r>
            <a:endParaRPr dirty="0">
              <a:solidFill>
                <a:srgbClr val="666666"/>
              </a:solidFill>
            </a:endParaRPr>
          </a:p>
          <a:p>
            <a:pPr marL="457200" indent="-317500">
              <a:lnSpc>
                <a:spcPct val="120000"/>
              </a:lnSpc>
              <a:spcBef>
                <a:spcPts val="1000"/>
              </a:spcBef>
              <a:buClr>
                <a:srgbClr val="666666"/>
              </a:buClr>
              <a:buSzPts val="1400"/>
              <a:buAutoNum type="arabicPeriod"/>
            </a:pPr>
            <a:r>
              <a:rPr lang="en-US" dirty="0" err="1">
                <a:solidFill>
                  <a:srgbClr val="666666"/>
                </a:solidFill>
              </a:rPr>
              <a:t>데이터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소스를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정리하고</a:t>
            </a:r>
            <a:r>
              <a:rPr lang="en-US" dirty="0">
                <a:solidFill>
                  <a:srgbClr val="666666"/>
                </a:solidFill>
              </a:rPr>
              <a:t>  위 </a:t>
            </a:r>
            <a:r>
              <a:rPr lang="en-US" dirty="0" err="1">
                <a:solidFill>
                  <a:srgbClr val="666666"/>
                </a:solidFill>
              </a:rPr>
              <a:t>내용을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참조하여</a:t>
            </a:r>
            <a:r>
              <a:rPr lang="en-US" dirty="0">
                <a:solidFill>
                  <a:srgbClr val="666666"/>
                </a:solidFill>
              </a:rPr>
              <a:t>  </a:t>
            </a:r>
            <a:r>
              <a:rPr lang="en-US" dirty="0" err="1">
                <a:solidFill>
                  <a:srgbClr val="666666"/>
                </a:solidFill>
              </a:rPr>
              <a:t>quick하게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시각화</a:t>
            </a:r>
            <a:endParaRPr dirty="0">
              <a:solidFill>
                <a:srgbClr val="666666"/>
              </a:solidFill>
            </a:endParaRPr>
          </a:p>
          <a:p>
            <a:pPr marL="457200" indent="-317500">
              <a:lnSpc>
                <a:spcPct val="120000"/>
              </a:lnSpc>
              <a:spcBef>
                <a:spcPts val="1000"/>
              </a:spcBef>
              <a:buClr>
                <a:srgbClr val="666666"/>
              </a:buClr>
              <a:buSzPts val="1400"/>
              <a:buAutoNum type="arabicPeriod"/>
            </a:pPr>
            <a:r>
              <a:rPr lang="en-US" dirty="0" err="1">
                <a:solidFill>
                  <a:srgbClr val="666666"/>
                </a:solidFill>
              </a:rPr>
              <a:t>담당자와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해당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시각화물에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대한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반복적인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의견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교환을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통해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시각화물의</a:t>
            </a:r>
            <a:r>
              <a:rPr lang="en-US" dirty="0">
                <a:solidFill>
                  <a:srgbClr val="666666"/>
                </a:solidFill>
              </a:rPr>
              <a:t> Imply </a:t>
            </a:r>
            <a:r>
              <a:rPr lang="en-US" dirty="0" err="1">
                <a:solidFill>
                  <a:srgbClr val="666666"/>
                </a:solidFill>
              </a:rPr>
              <a:t>파악</a:t>
            </a:r>
            <a:r>
              <a:rPr lang="en-US" dirty="0">
                <a:solidFill>
                  <a:srgbClr val="666666"/>
                </a:solidFill>
              </a:rPr>
              <a:t> 및 </a:t>
            </a:r>
            <a:r>
              <a:rPr lang="en-US" dirty="0" err="1">
                <a:solidFill>
                  <a:srgbClr val="666666"/>
                </a:solidFill>
              </a:rPr>
              <a:t>개선작업</a:t>
            </a:r>
            <a:endParaRPr dirty="0">
              <a:solidFill>
                <a:srgbClr val="666666"/>
              </a:solidFill>
            </a:endParaRPr>
          </a:p>
          <a:p>
            <a:pPr marL="457200" indent="-317500">
              <a:lnSpc>
                <a:spcPct val="120000"/>
              </a:lnSpc>
              <a:spcBef>
                <a:spcPts val="1000"/>
              </a:spcBef>
              <a:buClr>
                <a:srgbClr val="666666"/>
              </a:buClr>
              <a:buSzPts val="1400"/>
              <a:buAutoNum type="arabicPeriod"/>
            </a:pPr>
            <a:r>
              <a:rPr lang="en-US" dirty="0" err="1">
                <a:solidFill>
                  <a:srgbClr val="666666"/>
                </a:solidFill>
              </a:rPr>
              <a:t>조기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시스템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오픈을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통해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시스템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안정화</a:t>
            </a:r>
            <a:r>
              <a:rPr lang="en-US" dirty="0">
                <a:solidFill>
                  <a:srgbClr val="666666"/>
                </a:solidFill>
              </a:rPr>
              <a:t> 및 </a:t>
            </a:r>
            <a:r>
              <a:rPr lang="en-US" dirty="0" err="1">
                <a:solidFill>
                  <a:srgbClr val="666666"/>
                </a:solidFill>
              </a:rPr>
              <a:t>외부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관련자들의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의견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수렴</a:t>
            </a:r>
            <a:r>
              <a:rPr lang="en-US" dirty="0">
                <a:solidFill>
                  <a:srgbClr val="666666"/>
                </a:solidFill>
              </a:rPr>
              <a:t>, </a:t>
            </a:r>
            <a:r>
              <a:rPr lang="en-US" dirty="0" err="1">
                <a:solidFill>
                  <a:srgbClr val="666666"/>
                </a:solidFill>
              </a:rPr>
              <a:t>반영</a:t>
            </a:r>
            <a:endParaRPr dirty="0">
              <a:solidFill>
                <a:srgbClr val="666666"/>
              </a:solidFill>
            </a:endParaRPr>
          </a:p>
          <a:p>
            <a:pPr marL="457200" indent="-317500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rgbClr val="666666"/>
              </a:buClr>
              <a:buSzPts val="1400"/>
              <a:buAutoNum type="arabicPeriod"/>
            </a:pPr>
            <a:r>
              <a:rPr lang="en-US" dirty="0" err="1">
                <a:solidFill>
                  <a:srgbClr val="666666"/>
                </a:solidFill>
              </a:rPr>
              <a:t>시스템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오픈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이후에도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현업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사용자가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유사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레포트를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복제하여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용도에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맞게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변형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활용</a:t>
            </a:r>
            <a:r>
              <a:rPr lang="en-US" dirty="0">
                <a:solidFill>
                  <a:srgbClr val="666666"/>
                </a:solidFill>
              </a:rPr>
              <a:t>, </a:t>
            </a:r>
            <a:r>
              <a:rPr lang="en-US" dirty="0" err="1">
                <a:solidFill>
                  <a:srgbClr val="666666"/>
                </a:solidFill>
              </a:rPr>
              <a:t>필요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 err="1">
                <a:solidFill>
                  <a:srgbClr val="666666"/>
                </a:solidFill>
              </a:rPr>
              <a:t>교육</a:t>
            </a:r>
            <a:endParaRPr dirty="0">
              <a:solidFill>
                <a:srgbClr val="666666"/>
              </a:solidFill>
            </a:endParaRPr>
          </a:p>
        </p:txBody>
      </p:sp>
      <p:grpSp>
        <p:nvGrpSpPr>
          <p:cNvPr id="213" name="Google Shape;213;p29"/>
          <p:cNvGrpSpPr/>
          <p:nvPr/>
        </p:nvGrpSpPr>
        <p:grpSpPr>
          <a:xfrm>
            <a:off x="3630298" y="3583926"/>
            <a:ext cx="3297981" cy="3240549"/>
            <a:chOff x="2707958" y="3577467"/>
            <a:chExt cx="3572724" cy="3240549"/>
          </a:xfrm>
        </p:grpSpPr>
        <p:pic>
          <p:nvPicPr>
            <p:cNvPr id="214" name="Google Shape;214;p29"/>
            <p:cNvPicPr preferRelativeResize="0"/>
            <p:nvPr/>
          </p:nvPicPr>
          <p:blipFill rotWithShape="1">
            <a:blip r:embed="rId5">
              <a:alphaModFix/>
            </a:blip>
            <a:srcRect r="48135"/>
            <a:stretch/>
          </p:blipFill>
          <p:spPr>
            <a:xfrm>
              <a:off x="2707958" y="3577467"/>
              <a:ext cx="3572724" cy="3240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36006" y="4888027"/>
              <a:ext cx="785650" cy="785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29"/>
          <p:cNvSpPr/>
          <p:nvPr/>
        </p:nvSpPr>
        <p:spPr>
          <a:xfrm>
            <a:off x="2349709" y="4058578"/>
            <a:ext cx="1164000" cy="900000"/>
          </a:xfrm>
          <a:prstGeom prst="rightArrow">
            <a:avLst>
              <a:gd name="adj1" fmla="val 50594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1719C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4CF3BF0-AD7E-4895-B378-E155F954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사진추가</a:t>
            </a:r>
          </a:p>
        </p:txBody>
      </p:sp>
    </p:spTree>
    <p:extLst>
      <p:ext uri="{BB962C8B-B14F-4D97-AF65-F5344CB8AC3E}">
        <p14:creationId xmlns:p14="http://schemas.microsoft.com/office/powerpoint/2010/main" val="1425785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>
            <a:spLocks noGrp="1"/>
          </p:cNvSpPr>
          <p:nvPr>
            <p:ph type="title"/>
          </p:nvPr>
        </p:nvSpPr>
        <p:spPr>
          <a:xfrm>
            <a:off x="2007824" y="397421"/>
            <a:ext cx="84357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/>
              <a:t>숫자 중 9는 몇 개일까요?</a:t>
            </a:r>
            <a:endParaRPr/>
          </a:p>
        </p:txBody>
      </p:sp>
      <p:pic>
        <p:nvPicPr>
          <p:cNvPr id="350" name="Google Shape;3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50742"/>
            <a:ext cx="8458200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3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>
            <a:spLocks noGrp="1"/>
          </p:cNvSpPr>
          <p:nvPr>
            <p:ph type="title"/>
          </p:nvPr>
        </p:nvSpPr>
        <p:spPr>
          <a:xfrm>
            <a:off x="2007824" y="397421"/>
            <a:ext cx="84357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/>
              <a:t>적절한 시각화를 하게 되면?</a:t>
            </a:r>
            <a:endParaRPr/>
          </a:p>
        </p:txBody>
      </p:sp>
      <p:pic>
        <p:nvPicPr>
          <p:cNvPr id="358" name="Google Shape;3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488" y="1256652"/>
            <a:ext cx="8467725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>
            <a:spLocks noGrp="1"/>
          </p:cNvSpPr>
          <p:nvPr>
            <p:ph type="title"/>
          </p:nvPr>
        </p:nvSpPr>
        <p:spPr>
          <a:xfrm>
            <a:off x="2007824" y="397421"/>
            <a:ext cx="8435700" cy="45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/>
              <a:t>적절한 시각화를 하게 되면?</a:t>
            </a:r>
            <a:endParaRPr/>
          </a:p>
        </p:txBody>
      </p:sp>
      <p:pic>
        <p:nvPicPr>
          <p:cNvPr id="366" name="Google Shape;3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026" y="1305976"/>
            <a:ext cx="8482025" cy="51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5"/>
          <p:cNvSpPr txBox="1">
            <a:spLocks noGrp="1"/>
          </p:cNvSpPr>
          <p:nvPr>
            <p:ph type="sldNum" idx="12"/>
          </p:nvPr>
        </p:nvSpPr>
        <p:spPr>
          <a:xfrm>
            <a:off x="10080784" y="6333134"/>
            <a:ext cx="548700" cy="525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-US"/>
              <a:pPr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8275" y="119969"/>
            <a:ext cx="8913074" cy="54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3"/>
          <p:cNvSpPr txBox="1"/>
          <p:nvPr/>
        </p:nvSpPr>
        <p:spPr>
          <a:xfrm>
            <a:off x="1703950" y="5868300"/>
            <a:ext cx="5238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u="sng">
                <a:solidFill>
                  <a:schemeClr val="hlink"/>
                </a:solidFill>
                <a:hlinkClick r:id="rId4"/>
              </a:rPr>
              <a:t>https://public.tableau.com/profile/dvizshin#!/vizhome/3_15604807431700/sheet0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73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184551"/>
            <a:ext cx="9144000" cy="5549153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4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999" y="174576"/>
            <a:ext cx="9144000" cy="5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5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34576"/>
            <a:ext cx="9144000" cy="5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6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1" y="159976"/>
            <a:ext cx="9144000" cy="5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7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410" y="113281"/>
            <a:ext cx="8901827" cy="66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8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980" y="34612"/>
            <a:ext cx="9046710" cy="67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9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F2686-D4F7-4921-A431-BFE318BC7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22ECB1-81B2-4097-A1CB-3FFEA729A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주요 개념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차 산업혁명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Cloud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빅데이터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AI(Artificial </a:t>
            </a:r>
            <a:r>
              <a:rPr lang="en-US" altLang="ko-KR" dirty="0" smtClean="0"/>
              <a:t>Intelligence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/>
              <a:t>용어</a:t>
            </a:r>
            <a:endParaRPr lang="en-US" altLang="ko-KR" dirty="0"/>
          </a:p>
          <a:p>
            <a:pPr lvl="2"/>
            <a:r>
              <a:rPr lang="ko-KR" altLang="en-US" dirty="0"/>
              <a:t>혁명 </a:t>
            </a:r>
            <a:r>
              <a:rPr lang="en-US" altLang="ko-KR" dirty="0"/>
              <a:t>VS </a:t>
            </a:r>
            <a:r>
              <a:rPr lang="ko-KR" altLang="en-US" dirty="0" smtClean="0"/>
              <a:t>혁신국가정책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Data Translation</a:t>
            </a:r>
            <a:endParaRPr lang="en-US" altLang="ko-KR" dirty="0" smtClean="0"/>
          </a:p>
          <a:p>
            <a:r>
              <a:rPr lang="ko-KR" altLang="en-US" dirty="0"/>
              <a:t>데이터 </a:t>
            </a:r>
            <a:r>
              <a:rPr lang="ko-KR" altLang="en-US" dirty="0" smtClean="0"/>
              <a:t>시대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문재인 대통령 규제 혁신 현장 방문 연설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 err="1"/>
              <a:t>증가량</a:t>
            </a:r>
            <a:r>
              <a:rPr lang="ko-KR" altLang="en-US" dirty="0"/>
              <a:t> 및 </a:t>
            </a:r>
            <a:r>
              <a:rPr lang="ko-KR" altLang="en-US" dirty="0" smtClean="0"/>
              <a:t>계기</a:t>
            </a:r>
            <a:endParaRPr lang="en-US" altLang="ko-KR" dirty="0" smtClean="0"/>
          </a:p>
          <a:p>
            <a:pPr lvl="1"/>
            <a:r>
              <a:rPr lang="ko-KR" altLang="en-US" dirty="0"/>
              <a:t>데이터를 보는 시선 </a:t>
            </a:r>
            <a:r>
              <a:rPr lang="en-US" altLang="ko-KR" dirty="0"/>
              <a:t>Tableau </a:t>
            </a:r>
            <a:r>
              <a:rPr lang="ko-KR" altLang="en-US" dirty="0" smtClean="0"/>
              <a:t>동영상</a:t>
            </a:r>
            <a:endParaRPr lang="en-US" altLang="ko-KR" dirty="0"/>
          </a:p>
          <a:p>
            <a:r>
              <a:rPr lang="ko-KR" altLang="en-US" dirty="0"/>
              <a:t>빅데이터의 </a:t>
            </a:r>
            <a:r>
              <a:rPr lang="ko-KR" altLang="en-US" dirty="0" smtClean="0"/>
              <a:t>분석 중요성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할 수 있는 것</a:t>
            </a:r>
            <a:endParaRPr lang="en-US" altLang="ko-KR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데이터 혁신 사례</a:t>
            </a:r>
            <a:endParaRPr lang="en-US" altLang="ko-KR" dirty="0"/>
          </a:p>
          <a:p>
            <a:pPr lvl="1"/>
            <a:r>
              <a:rPr lang="ko-KR" altLang="en-US" dirty="0"/>
              <a:t>샴푸</a:t>
            </a:r>
            <a:endParaRPr lang="en-US" altLang="ko-KR" dirty="0"/>
          </a:p>
          <a:p>
            <a:pPr lvl="1"/>
            <a:r>
              <a:rPr lang="ko-KR" altLang="en-US" dirty="0"/>
              <a:t>미국 대선 사례</a:t>
            </a:r>
            <a:endParaRPr lang="en-US" altLang="ko-KR" dirty="0"/>
          </a:p>
          <a:p>
            <a:pPr lvl="1"/>
            <a:r>
              <a:rPr lang="ko-KR" altLang="en-US" dirty="0" err="1"/>
              <a:t>대학사례</a:t>
            </a:r>
            <a:r>
              <a:rPr lang="ko-KR" altLang="en-US" dirty="0"/>
              <a:t> 없음</a:t>
            </a:r>
            <a:endParaRPr lang="en-US" altLang="ko-KR" dirty="0"/>
          </a:p>
          <a:p>
            <a:pPr lvl="1"/>
            <a:r>
              <a:rPr lang="ko-KR" altLang="en-US" dirty="0"/>
              <a:t>사기업</a:t>
            </a:r>
            <a:r>
              <a:rPr lang="en-US" altLang="ko-KR" dirty="0"/>
              <a:t>, </a:t>
            </a:r>
            <a:r>
              <a:rPr lang="ko-KR" altLang="en-US" dirty="0"/>
              <a:t>국내 및</a:t>
            </a:r>
            <a:r>
              <a:rPr lang="en-US" altLang="ko-KR" dirty="0"/>
              <a:t> </a:t>
            </a:r>
            <a:r>
              <a:rPr lang="ko-KR" altLang="en-US" dirty="0" smtClean="0"/>
              <a:t>공공기관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/>
              <a:t>분석 </a:t>
            </a:r>
            <a:r>
              <a:rPr lang="ko-KR" altLang="en-US" dirty="0" smtClean="0"/>
              <a:t>절차 및 </a:t>
            </a:r>
            <a:r>
              <a:rPr lang="ko-KR" altLang="en-US" dirty="0" smtClean="0"/>
              <a:t>사례</a:t>
            </a:r>
            <a:endParaRPr lang="en-US" altLang="ko-KR" dirty="0"/>
          </a:p>
          <a:p>
            <a:r>
              <a:rPr lang="ko-KR" altLang="en-US" dirty="0"/>
              <a:t>데이터 </a:t>
            </a:r>
            <a:r>
              <a:rPr lang="ko-KR" altLang="en-US" dirty="0" smtClean="0"/>
              <a:t>시각화</a:t>
            </a:r>
            <a:endParaRPr lang="en-US" altLang="ko-KR" dirty="0" smtClean="0"/>
          </a:p>
          <a:p>
            <a:pPr lvl="1"/>
            <a:r>
              <a:rPr lang="ko-KR" altLang="en-US" dirty="0"/>
              <a:t>닭과 달걀</a:t>
            </a:r>
            <a:r>
              <a:rPr lang="en-US" altLang="ko-KR" dirty="0"/>
              <a:t>(</a:t>
            </a:r>
            <a:r>
              <a:rPr lang="ko-KR" altLang="en-US" dirty="0"/>
              <a:t>의미 찾아보기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서로의 </a:t>
            </a:r>
            <a:r>
              <a:rPr lang="ko-KR" altLang="en-US" dirty="0" smtClean="0"/>
              <a:t>중요성</a:t>
            </a:r>
            <a:endParaRPr lang="en-US" altLang="ko-KR" dirty="0" smtClean="0"/>
          </a:p>
          <a:p>
            <a:pPr lvl="1"/>
            <a:r>
              <a:rPr lang="ko-KR" altLang="en-US" dirty="0"/>
              <a:t>보이는 시각에 따라 다르게 보이는 그림 </a:t>
            </a:r>
            <a:r>
              <a:rPr lang="ko-KR" altLang="en-US" dirty="0" smtClean="0"/>
              <a:t>추가</a:t>
            </a:r>
            <a:endParaRPr lang="en-US" altLang="ko-KR" dirty="0"/>
          </a:p>
          <a:p>
            <a:r>
              <a:rPr lang="ko-KR" altLang="en-US" dirty="0"/>
              <a:t>데이터 분석 및 활용 사례</a:t>
            </a:r>
            <a:endParaRPr lang="en-US" altLang="ko-KR" dirty="0"/>
          </a:p>
          <a:p>
            <a:r>
              <a:rPr lang="ko-KR" altLang="en-US" dirty="0"/>
              <a:t>시각화의 </a:t>
            </a:r>
            <a:r>
              <a:rPr lang="ko-KR" altLang="en-US" dirty="0" err="1"/>
              <a:t>고려요소</a:t>
            </a:r>
            <a:endParaRPr lang="en-US" altLang="ko-KR" dirty="0"/>
          </a:p>
          <a:p>
            <a:r>
              <a:rPr lang="en-US" altLang="ko-KR" dirty="0" smtClean="0"/>
              <a:t>Closing </a:t>
            </a:r>
            <a:r>
              <a:rPr lang="en-US" altLang="ko-KR" dirty="0"/>
              <a:t>Thought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5807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6473" y="89976"/>
            <a:ext cx="8924900" cy="66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0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302" y="95950"/>
            <a:ext cx="9027425" cy="54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81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84576"/>
            <a:ext cx="9144000" cy="554915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2"/>
          <p:cNvSpPr txBox="1">
            <a:spLocks noGrp="1"/>
          </p:cNvSpPr>
          <p:nvPr>
            <p:ph type="sldNum" idx="12"/>
          </p:nvPr>
        </p:nvSpPr>
        <p:spPr>
          <a:xfrm>
            <a:off x="7981950" y="6356350"/>
            <a:ext cx="2057400" cy="365100"/>
          </a:xfrm>
          <a:prstGeom prst="rect">
            <a:avLst/>
          </a:prstGeom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-US"/>
              <a:pPr>
                <a:buClr>
                  <a:srgbClr val="000000"/>
                </a:buClr>
              </a:pPr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7523-E5D2-4E49-A3F7-50985C661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Closing Thought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1704E-0FA3-4169-BB58-48B3B2F53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정부 모두 빅데이터 전문가를 키우고 있는 상황임</a:t>
            </a:r>
            <a:endParaRPr lang="en-US" altLang="ko-KR" dirty="0"/>
          </a:p>
          <a:p>
            <a:r>
              <a:rPr lang="ko-KR" altLang="en-US" dirty="0"/>
              <a:t>학교에서도 데이터 전문가를 키우고 성장시켜야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828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문재인 대통령 데이터 </a:t>
            </a:r>
            <a:r>
              <a:rPr lang="ko-KR" altLang="en-US" dirty="0" smtClean="0"/>
              <a:t>정책</a:t>
            </a:r>
            <a:endParaRPr lang="en-US" altLang="ko-KR" dirty="0" smtClean="0"/>
          </a:p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증가량</a:t>
            </a:r>
            <a:endParaRPr lang="en-US" altLang="ko-KR" dirty="0"/>
          </a:p>
          <a:p>
            <a:r>
              <a:rPr lang="ko-KR" altLang="en-US" dirty="0" smtClean="0"/>
              <a:t>그림 여러가지 모양으로 볼 수 있는 그림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다양한 관점으로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공공기관 빅데이터 현황</a:t>
            </a:r>
            <a:endParaRPr lang="en-US" altLang="ko-KR" dirty="0" smtClean="0"/>
          </a:p>
          <a:p>
            <a:r>
              <a:rPr lang="ko-KR" altLang="en-US" dirty="0" smtClean="0"/>
              <a:t>제주도 </a:t>
            </a:r>
            <a:r>
              <a:rPr lang="ko-KR" altLang="en-US" dirty="0" err="1" smtClean="0"/>
              <a:t>카카오톡</a:t>
            </a:r>
            <a:r>
              <a:rPr lang="ko-KR" altLang="en-US" dirty="0" smtClean="0"/>
              <a:t> 연계 버스 노선</a:t>
            </a:r>
            <a:endParaRPr lang="en-US" altLang="ko-KR" dirty="0" smtClean="0"/>
          </a:p>
          <a:p>
            <a:r>
              <a:rPr lang="ko-KR" altLang="en-US" dirty="0" smtClean="0"/>
              <a:t>데이터를 이용하고 있는 기업들의 현황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데이터를 활용하여 혁신을 이룬 기업</a:t>
            </a:r>
            <a:endParaRPr lang="en-US" altLang="ko-KR" dirty="0" smtClean="0"/>
          </a:p>
          <a:p>
            <a:r>
              <a:rPr lang="en-US" altLang="ko-KR" dirty="0" smtClean="0"/>
              <a:t>ICBM</a:t>
            </a:r>
          </a:p>
          <a:p>
            <a:r>
              <a:rPr lang="en-US" altLang="ko-KR" dirty="0" smtClean="0"/>
              <a:t>Cloud + </a:t>
            </a:r>
            <a:r>
              <a:rPr lang="ko-KR" altLang="en-US" dirty="0" smtClean="0"/>
              <a:t>데이터 분석</a:t>
            </a:r>
            <a:endParaRPr lang="en-US" altLang="ko-KR" dirty="0" smtClean="0"/>
          </a:p>
          <a:p>
            <a:r>
              <a:rPr lang="en-US" altLang="ko-KR" dirty="0" smtClean="0"/>
              <a:t>Data Translation</a:t>
            </a:r>
          </a:p>
          <a:p>
            <a:r>
              <a:rPr lang="en-US" altLang="ko-KR" dirty="0" smtClean="0"/>
              <a:t>Gartner </a:t>
            </a:r>
            <a:r>
              <a:rPr lang="ko-KR" altLang="en-US" dirty="0" smtClean="0"/>
              <a:t>표</a:t>
            </a:r>
            <a:endParaRPr lang="en-US" altLang="ko-KR" dirty="0" smtClean="0"/>
          </a:p>
          <a:p>
            <a:r>
              <a:rPr lang="ko-KR" altLang="en-US" dirty="0" smtClean="0"/>
              <a:t>괌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네비게이션</a:t>
            </a:r>
            <a:endParaRPr lang="en-US" altLang="ko-KR" dirty="0" smtClean="0"/>
          </a:p>
          <a:p>
            <a:r>
              <a:rPr lang="ko-KR" altLang="en-US" dirty="0" smtClean="0"/>
              <a:t>구글 네비게이션 음식점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관광지평가</a:t>
            </a:r>
            <a:r>
              <a:rPr lang="ko-KR" altLang="en-US" dirty="0" smtClean="0"/>
              <a:t> 순위를 통해 책 </a:t>
            </a:r>
            <a:r>
              <a:rPr lang="ko-KR" altLang="en-US" dirty="0" err="1" smtClean="0"/>
              <a:t>필요없음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2823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데이터 경제</a:t>
            </a:r>
            <a:endParaRPr lang="en-US" altLang="ko-KR" dirty="0" smtClean="0"/>
          </a:p>
          <a:p>
            <a:r>
              <a:rPr lang="ko-KR" altLang="en-US" dirty="0" smtClean="0"/>
              <a:t>산업화 시대 석유가 성장의 기반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차 산업혁명의 시대 미래산업의 원유가 바로 데이터입니다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데이터 규제 혁신의 목표는 분명합니다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공유와 개방을 확대해 활용도를 높이는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데이터를 가장 잘 다루면서 동시에 가장 안전하게 다루는 나라</a:t>
            </a:r>
            <a:endParaRPr lang="en-US" altLang="ko-KR" dirty="0" smtClean="0"/>
          </a:p>
          <a:p>
            <a:r>
              <a:rPr lang="ko-KR" altLang="en-US" dirty="0" smtClean="0"/>
              <a:t>서울시 올빼미 버스</a:t>
            </a:r>
            <a:endParaRPr lang="en-US" altLang="ko-KR" dirty="0" smtClean="0"/>
          </a:p>
          <a:p>
            <a:r>
              <a:rPr lang="ko-KR" altLang="en-US" dirty="0" smtClean="0"/>
              <a:t>지멘스 데이터 분석을 통해 생산라인을 조절해서 생산량을 </a:t>
            </a:r>
            <a:r>
              <a:rPr lang="en-US" altLang="ko-KR" dirty="0" smtClean="0"/>
              <a:t>8</a:t>
            </a:r>
            <a:r>
              <a:rPr lang="ko-KR" altLang="en-US" dirty="0" smtClean="0"/>
              <a:t>배 증가</a:t>
            </a:r>
            <a:endParaRPr lang="en-US" altLang="ko-KR" dirty="0" smtClean="0"/>
          </a:p>
          <a:p>
            <a:r>
              <a:rPr lang="en-US" altLang="ko-KR" dirty="0" smtClean="0"/>
              <a:t>EU - </a:t>
            </a:r>
            <a:r>
              <a:rPr lang="ko-KR" altLang="en-US" dirty="0" err="1" smtClean="0"/>
              <a:t>데이터경제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육성전략</a:t>
            </a:r>
            <a:endParaRPr lang="en-US" altLang="ko-KR" dirty="0" smtClean="0"/>
          </a:p>
          <a:p>
            <a:r>
              <a:rPr lang="en-US" altLang="ko-KR" dirty="0" smtClean="0"/>
              <a:t>2016</a:t>
            </a:r>
            <a:r>
              <a:rPr lang="ko-KR" altLang="en-US" dirty="0" smtClean="0"/>
              <a:t>년 미국 빅데이터 연구개발 전략</a:t>
            </a:r>
            <a:endParaRPr lang="en-US" altLang="ko-KR" dirty="0" smtClean="0"/>
          </a:p>
          <a:p>
            <a:r>
              <a:rPr lang="ko-KR" altLang="en-US" dirty="0" smtClean="0"/>
              <a:t>중국과 일본도 데이터 경제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427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 smtClean="0"/>
              <a:t>스위스 국제경영대학원 디지털 경쟁력 순위에서 빅데이터 활용능력 </a:t>
            </a:r>
            <a:r>
              <a:rPr lang="en-US" altLang="ko-KR" dirty="0" smtClean="0"/>
              <a:t>63</a:t>
            </a:r>
            <a:r>
              <a:rPr lang="ko-KR" altLang="en-US" dirty="0" smtClean="0"/>
              <a:t>개국 중 </a:t>
            </a:r>
            <a:r>
              <a:rPr lang="en-US" altLang="ko-KR" dirty="0" smtClean="0"/>
              <a:t>56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r>
              <a:rPr lang="ko-KR" altLang="en-US" dirty="0" smtClean="0"/>
              <a:t>용어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혁신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Big data</a:t>
            </a:r>
          </a:p>
          <a:p>
            <a:pPr lvl="1"/>
            <a:r>
              <a:rPr lang="en-US" altLang="ko-KR" dirty="0" smtClean="0"/>
              <a:t>Cloud</a:t>
            </a:r>
          </a:p>
          <a:p>
            <a:pPr lvl="1"/>
            <a:r>
              <a:rPr lang="en-US" altLang="ko-KR" dirty="0" smtClean="0"/>
              <a:t>AI</a:t>
            </a:r>
          </a:p>
          <a:p>
            <a:pPr lvl="1"/>
            <a:r>
              <a:rPr lang="ko-KR" altLang="en-US" dirty="0" err="1" smtClean="0"/>
              <a:t>키오스크</a:t>
            </a:r>
            <a:r>
              <a:rPr lang="en-US" altLang="ko-KR" dirty="0" smtClean="0"/>
              <a:t>(</a:t>
            </a:r>
            <a:r>
              <a:rPr lang="ko-KR" altLang="en-US" dirty="0"/>
              <a:t>터치스크린 형식의 무인 종합 정보 안내 </a:t>
            </a:r>
            <a:r>
              <a:rPr lang="ko-KR" altLang="en-US" dirty="0" smtClean="0"/>
              <a:t>시스템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 smtClean="0"/>
              <a:t>관점과 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27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 산업혁명</a:t>
            </a:r>
            <a:endParaRPr lang="en-US" altLang="ko-KR" dirty="0" smtClean="0"/>
          </a:p>
          <a:p>
            <a:r>
              <a:rPr lang="ko-KR" altLang="en-US" dirty="0" smtClean="0"/>
              <a:t>데이터 경쟁</a:t>
            </a:r>
            <a:endParaRPr lang="en-US" altLang="ko-KR" dirty="0" smtClean="0"/>
          </a:p>
          <a:p>
            <a:r>
              <a:rPr lang="en-US" altLang="ko-KR" dirty="0" smtClean="0"/>
              <a:t>KAIST </a:t>
            </a:r>
            <a:r>
              <a:rPr lang="ko-KR" altLang="en-US" dirty="0" smtClean="0"/>
              <a:t>도 준비해서 데이터 전문가를 양성해야 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2016</a:t>
            </a:r>
            <a:r>
              <a:rPr lang="ko-KR" altLang="en-US" dirty="0" smtClean="0"/>
              <a:t>년도 대학원입학팀 </a:t>
            </a:r>
            <a:r>
              <a:rPr lang="en-US" altLang="ko-KR" dirty="0" err="1" smtClean="0"/>
              <a:t>PoC</a:t>
            </a:r>
            <a:r>
              <a:rPr lang="en-US" altLang="ko-KR" dirty="0" smtClean="0"/>
              <a:t>(Proof of Concept) </a:t>
            </a:r>
            <a:r>
              <a:rPr lang="ko-KR" altLang="en-US" dirty="0" smtClean="0"/>
              <a:t>개념으로 </a:t>
            </a:r>
            <a:r>
              <a:rPr lang="ko-KR" altLang="en-US" dirty="0" err="1" smtClean="0"/>
              <a:t>한달간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개발한적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있슴</a:t>
            </a:r>
            <a:endParaRPr lang="en-US" altLang="ko-KR" dirty="0" smtClean="0"/>
          </a:p>
          <a:p>
            <a:r>
              <a:rPr lang="ko-KR" altLang="en-US" dirty="0" smtClean="0"/>
              <a:t>단기간에 하기보다는 보다 지속적인 투자와 인력양성이 필요해 보임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데이터 수집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 및 시각화 절차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97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 사이트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혁신성장</a:t>
            </a:r>
            <a:r>
              <a:rPr lang="ko-KR" altLang="en-US" dirty="0" smtClean="0"/>
              <a:t> 포털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</a:t>
            </a:r>
            <a:r>
              <a:rPr lang="en-US" altLang="ko-KR" dirty="0" smtClean="0"/>
              <a:t>www.moef.go.kr/pa/archiveMain.do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 smtClean="0">
                <a:hlinkClick r:id="rId2"/>
              </a:rPr>
              <a:t>Data </a:t>
            </a:r>
            <a:r>
              <a:rPr lang="ko-KR" altLang="en-US" dirty="0" err="1" smtClean="0">
                <a:hlinkClick r:id="rId2"/>
              </a:rPr>
              <a:t>증가량</a:t>
            </a:r>
            <a:r>
              <a:rPr lang="ko-KR" altLang="en-US" dirty="0" smtClean="0"/>
              <a:t> 추이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https://www.visualcapitalist.com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https://www.domo.com/learn/data-never-sleeps-7</a:t>
            </a:r>
            <a:endParaRPr lang="en-US" altLang="ko-KR" dirty="0" smtClean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66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혁명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혁신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혁신</a:t>
            </a:r>
            <a:r>
              <a:rPr lang="en-US" altLang="ko-KR" dirty="0" smtClean="0"/>
              <a:t>(innovation)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참고사이트</a:t>
            </a:r>
            <a:endParaRPr lang="en-US" altLang="ko-KR" dirty="0" smtClean="0"/>
          </a:p>
          <a:p>
            <a:r>
              <a:rPr lang="en-US" altLang="ko-KR" dirty="0">
                <a:hlinkClick r:id="rId2"/>
              </a:rPr>
              <a:t>https://www.asiae.co.kr/article/2017021414085800613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혁명</a:t>
            </a:r>
            <a:r>
              <a:rPr lang="en-US" altLang="ko-KR" dirty="0" smtClean="0"/>
              <a:t>(revolution)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61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2366</TotalTime>
  <Words>719</Words>
  <Application>Microsoft Office PowerPoint</Application>
  <PresentationFormat>와이드스크린</PresentationFormat>
  <Paragraphs>149</Paragraphs>
  <Slides>33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맑은 고딕</vt:lpstr>
      <vt:lpstr>Arial</vt:lpstr>
      <vt:lpstr>Calibri</vt:lpstr>
      <vt:lpstr>Verdana</vt:lpstr>
      <vt:lpstr>Office 테마</vt:lpstr>
      <vt:lpstr>PowerPoint 프레젠테이션</vt:lpstr>
      <vt:lpstr>사진추가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참고 사이트</vt:lpstr>
      <vt:lpstr>혁명 VS 혁신</vt:lpstr>
      <vt:lpstr>PowerPoint 프레젠테이션</vt:lpstr>
      <vt:lpstr>4차 산업혁명(The Fourth Industrial Revolution)</vt:lpstr>
      <vt:lpstr>4차 산업혁명(The Fourth Industrial Revolution)</vt:lpstr>
      <vt:lpstr>PowerPoint 프레젠테이션</vt:lpstr>
      <vt:lpstr>데이터 시대</vt:lpstr>
      <vt:lpstr>PowerPoint 프레젠테이션</vt:lpstr>
      <vt:lpstr>데이터의 중요성</vt:lpstr>
      <vt:lpstr>전통적인 방식은 복잡하고 유연하지 않으며 그 처리속도도 빠르지 못함. 이제 실제 사용자가 데이터를 보고 이해 할 수 있어야 함</vt:lpstr>
      <vt:lpstr>3. 엑셀지옥으로부터의 탈출 - 끝없는 일회성 작업에 자괴감?</vt:lpstr>
      <vt:lpstr>태블로를 이용한 데이터 시각화 작업 진행방식</vt:lpstr>
      <vt:lpstr>숫자 중 9는 몇 개일까요?</vt:lpstr>
      <vt:lpstr>적절한 시각화를 하게 되면?</vt:lpstr>
      <vt:lpstr>적절한 시각화를 하게 되면?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Closing Thought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현업데이터 분석</dc:title>
  <dc:creator>Song Jae Yun</dc:creator>
  <cp:lastModifiedBy>Song</cp:lastModifiedBy>
  <cp:revision>26</cp:revision>
  <dcterms:created xsi:type="dcterms:W3CDTF">2019-10-07T10:20:30Z</dcterms:created>
  <dcterms:modified xsi:type="dcterms:W3CDTF">2019-10-13T22:29:44Z</dcterms:modified>
</cp:coreProperties>
</file>